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84" r:id="rId4"/>
    <p:sldId id="259" r:id="rId5"/>
    <p:sldId id="286" r:id="rId6"/>
    <p:sldId id="285" r:id="rId7"/>
    <p:sldId id="287" r:id="rId8"/>
    <p:sldId id="257" r:id="rId9"/>
    <p:sldId id="258" r:id="rId10"/>
    <p:sldId id="273" r:id="rId11"/>
    <p:sldId id="262" r:id="rId12"/>
    <p:sldId id="261" r:id="rId13"/>
    <p:sldId id="268" r:id="rId14"/>
    <p:sldId id="267" r:id="rId16"/>
    <p:sldId id="304" r:id="rId17"/>
    <p:sldId id="269" r:id="rId18"/>
    <p:sldId id="260" r:id="rId19"/>
    <p:sldId id="264" r:id="rId20"/>
    <p:sldId id="271" r:id="rId21"/>
    <p:sldId id="270" r:id="rId22"/>
    <p:sldId id="272" r:id="rId23"/>
    <p:sldId id="30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5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4.xml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35978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Introduction to psycholinguistics: Investigating linguistic meaning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19993"/>
            <a:ext cx="9144000" cy="1655762"/>
          </a:xfrm>
        </p:spPr>
        <p:txBody>
          <a:bodyPr anchor="ctr" anchorCtr="0">
            <a:normAutofit lnSpcReduction="10000"/>
          </a:bodyPr>
          <a:lstStyle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Session 1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Vinicius Macuch Silva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Cognitive Modeling group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2920" y="3754120"/>
            <a:ext cx="41148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Mental structures and processes involved in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28775" y="3026410"/>
            <a:ext cx="186309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878570" y="3026410"/>
            <a:ext cx="1293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85533" y="4964430"/>
            <a:ext cx="2949575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Universal characteristics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Language-specificity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564120" y="4062095"/>
            <a:ext cx="36576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Patterns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696200" y="4964113"/>
            <a:ext cx="3657600" cy="70675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performance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Laboratory studies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4860290" y="2995930"/>
            <a:ext cx="24707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</a:t>
            </a:r>
            <a:endParaRPr lang="en-US" sz="28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 rot="16200000">
            <a:off x="5398770" y="1899285"/>
            <a:ext cx="457200" cy="457200"/>
          </a:xfrm>
          <a:prstGeom prst="rect">
            <a:avLst/>
          </a:prstGeom>
        </p:spPr>
      </p:pic>
      <p:pic>
        <p:nvPicPr>
          <p:cNvPr id="1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>
            <a:off x="6336030" y="1899285"/>
            <a:ext cx="457200" cy="45720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3383915" y="1899285"/>
            <a:ext cx="20148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use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6793230" y="1899285"/>
            <a:ext cx="27895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structure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6" grpId="0"/>
      <p:bldP spid="8" grpId="0"/>
      <p:bldP spid="10" grpId="0"/>
      <p:bldP spid="11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026920" y="2952433"/>
            <a:ext cx="8138160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Mechanisms underlying language use and representation in the human mind and brain 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Four cornerstones of psycholinguistics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114165" y="1900555"/>
            <a:ext cx="39636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Psychology &amp; 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-317" y="3297873"/>
            <a:ext cx="4849495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 &amp; production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4515485" y="4693285"/>
            <a:ext cx="316039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Biology &amp; behavior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67400" y="37877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237413" y="3297873"/>
            <a:ext cx="3401060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 &amp; experiment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6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5867400" y="2873375"/>
            <a:ext cx="457200" cy="457200"/>
          </a:xfrm>
          <a:prstGeom prst="rect">
            <a:avLst/>
          </a:prstGeom>
        </p:spPr>
      </p:pic>
      <p:pic>
        <p:nvPicPr>
          <p:cNvPr id="10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 flipV="1">
            <a:off x="6324600" y="3330575"/>
            <a:ext cx="457200" cy="457200"/>
          </a:xfrm>
          <a:prstGeom prst="rect">
            <a:avLst/>
          </a:prstGeom>
        </p:spPr>
      </p:pic>
      <p:pic>
        <p:nvPicPr>
          <p:cNvPr id="11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 flipV="1">
            <a:off x="5410200" y="3330575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  <p:bldP spid="4" grpId="1"/>
      <p:bldP spid="9" grpId="1"/>
      <p:bldP spid="2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adult language processing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56385" y="2130425"/>
            <a:ext cx="3579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psychology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193800" y="2980373"/>
            <a:ext cx="430466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Chronometric analysis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Tape recorder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Computer-readable vocabularies/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large language corpora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Programming techniques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(connectionist modeling)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8018145" y="2173605"/>
            <a:ext cx="16529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692265" y="2980373"/>
            <a:ext cx="525589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Processing predictions from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Asymmetry btw. psycholinguistic research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and linguistic theory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(sentence processing)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language acquisition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60830" y="2280920"/>
            <a:ext cx="366014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First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17650" y="4190366"/>
            <a:ext cx="3746500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learn their native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6781800" y="2280920"/>
            <a:ext cx="40024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Second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162300" y="3330575"/>
            <a:ext cx="457200" cy="457200"/>
          </a:xfrm>
          <a:prstGeom prst="rect">
            <a:avLst/>
          </a:prstGeom>
        </p:spPr>
      </p:pic>
      <p:pic>
        <p:nvPicPr>
          <p:cNvPr id="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7250" y="33305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40500" y="4190366"/>
            <a:ext cx="433006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and adults learn their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non-native 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Biology and behavior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90445" y="2136140"/>
            <a:ext cx="21170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human organism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Interface btw. language and other cognitive faculties and processses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&amp; spatial cognition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(frame of reference)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Spatial reference distinctions in cognitive neuroscience &lt;&gt; spatial codings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095500" y="2561590"/>
            <a:ext cx="250761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49095" y="2561590"/>
            <a:ext cx="3300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neuroscience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49425" y="3678555"/>
            <a:ext cx="3200400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brain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885950" y="4856480"/>
            <a:ext cx="292608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(Neurolinguistics)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  <p:bldP spid="3" grpId="0"/>
      <p:bldP spid="5" grpId="0"/>
      <p:bldP spid="6" grpId="0"/>
      <p:bldP spid="7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modalites &amp; media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5" name="Content Placeholder 4" descr="Historical_Writing_Systems_Template_Imag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152074" y="2743200"/>
            <a:ext cx="3300095" cy="1371600"/>
          </a:xfrm>
          <a:prstGeom prst="rect">
            <a:avLst/>
          </a:prstGeom>
        </p:spPr>
      </p:pic>
      <p:pic>
        <p:nvPicPr>
          <p:cNvPr id="6" name="Content Placeholder 5" descr="interpreter-41437_128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8024" y="2286000"/>
            <a:ext cx="2010410" cy="2286000"/>
          </a:xfrm>
          <a:prstGeom prst="rect">
            <a:avLst/>
          </a:prstGeom>
        </p:spPr>
      </p:pic>
      <p:pic>
        <p:nvPicPr>
          <p:cNvPr id="7" name="Picture 6" descr="speech-29435_12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60" y="2743200"/>
            <a:ext cx="3040324" cy="182880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42545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Spoken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134485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Signed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97306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Written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0" name="Picture 9" descr="1200px-Writing_systems_worldwi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85" y="2604135"/>
            <a:ext cx="3947049" cy="1828800"/>
          </a:xfrm>
          <a:prstGeom prst="rect">
            <a:avLst/>
          </a:prstGeom>
        </p:spPr>
      </p:pic>
      <p:pic>
        <p:nvPicPr>
          <p:cNvPr id="11" name="Picture 10" descr="Sign_language_families.sv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2270" y="2604135"/>
            <a:ext cx="3541775" cy="1828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6850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45095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  <p:bldP spid="9" grpId="0"/>
      <p:bldP spid="12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>
                <a:solidFill>
                  <a:srgbClr val="C00000"/>
                </a:solidFill>
                <a:latin typeface="Georgia" panose="02040502050405020303" charset="0"/>
                <a:cs typeface="Georgia" panose="02040502050405020303" charset="0"/>
              </a:rPr>
              <a:t>Linguistic diversity!</a:t>
            </a:r>
            <a:endParaRPr lang="en-US">
              <a:solidFill>
                <a:srgbClr val="C00000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390515" y="0"/>
            <a:ext cx="68014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https://thegradient.pub/the-benderrule-on-naming-the-languages-we-study-and-why-it-matters/</a:t>
            </a:r>
            <a:endParaRPr lang="en-US" sz="12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084320" y="6582410"/>
            <a:ext cx="8107680" cy="2755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1200">
                <a:latin typeface="Georgia" panose="02040502050405020303" charset="0"/>
                <a:cs typeface="Georgia" panose="02040502050405020303" charset="0"/>
              </a:rPr>
              <a:t>https://commons.wikimedia.org/wiki/File:Ethnologue_18_linguistic_diversity_index_BlankMap-World6.svg</a:t>
            </a:r>
            <a:endParaRPr lang="en-US" sz="12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and cognition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interaction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3141981"/>
            <a:ext cx="4661535" cy="25533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Contextual information is used to resolve reference and ambiguity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studies of pragmatics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Special cognitive abilities and proclivities behind interactive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Effects of [language-specific] linguistic structure on cognitive processing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3295968"/>
            <a:ext cx="4661535" cy="22453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Different semantic categories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Cross-linguistic matches &lt;&gt; linguistically-coded conceps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(specific language) restructures human cognition?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640" y="207835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 — Foundations of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55385" y="2293303"/>
            <a:ext cx="546417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II — Selected readings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318386" y="3418840"/>
            <a:ext cx="167005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1-7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31139" y="3418840"/>
            <a:ext cx="231267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8-13/14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454151" y="4260850"/>
            <a:ext cx="33985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pt-PT" alt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(pre-recorded) </a:t>
            </a: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Lectures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561138" y="4260850"/>
            <a:ext cx="485267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(pre-recorded) Class presentations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Comprehension and production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Models of comprehension-production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834006"/>
            <a:ext cx="4661535" cy="316928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Speaker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certainty about intended message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Listener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uncertainty about the message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continuous, graded flow of information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Production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discrete units of encoding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Integrated model &gt; separate models of the one-way processes?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Predominance of research on comprehension over research on 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control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Indirect view of production processs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(slips of tongue, language breakdown in aphasia)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Visual word recognition, sentence processing, spoken language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6400" y="2540318"/>
            <a:ext cx="5486400" cy="347662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1: What is psycholinguistics? What do psycholinguists investigate?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2: Investigating linguistic meaning using psycholinguistic tools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3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Psycholinguistic methods: An overview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4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Investigating language production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299200" y="2540318"/>
            <a:ext cx="5486400" cy="255333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5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Investigating language comprehension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6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Investigating the relation between production and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7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How to read and interpret a scientific paper</a:t>
            </a:r>
            <a:endParaRPr lang="de-DE" alt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005" y="243903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Handbook of 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306185" y="2254568"/>
            <a:ext cx="5464175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Twenty-First Century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Four Cornerstones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92430" y="4133850"/>
            <a:ext cx="5521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Eva M. Fernandez &amp; Helen Smith Cairns (2018</a:t>
            </a:r>
            <a:r>
              <a:rPr lang="en-US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)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788910" y="4133850"/>
            <a:ext cx="237172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Anne Cutler (2005)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65" y="1610995"/>
            <a:ext cx="3200400" cy="18002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1610995"/>
            <a:ext cx="3200400" cy="180022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78855" y="1610995"/>
            <a:ext cx="3200400" cy="180022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255" y="1691005"/>
            <a:ext cx="3200400" cy="1800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2465" y="3411223"/>
            <a:ext cx="3200400" cy="1800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65" y="3411220"/>
            <a:ext cx="3200400" cy="18002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2865" y="3411220"/>
            <a:ext cx="3200400" cy="18002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8455" y="4822190"/>
            <a:ext cx="3200400" cy="18002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9255" y="3411220"/>
            <a:ext cx="3200400" cy="180022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78855" y="4822190"/>
            <a:ext cx="3200400" cy="1800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 15"/>
          <p:cNvSpPr/>
          <p:nvPr/>
        </p:nvSpPr>
        <p:spPr>
          <a:xfrm>
            <a:off x="4077335" y="4904740"/>
            <a:ext cx="3658235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78605" y="3527425"/>
            <a:ext cx="365760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78605" y="1967865"/>
            <a:ext cx="3656965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98560" y="196786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assessment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79240" y="2101215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One-page summary of 3 sessions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77970" y="3845878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Presentation of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77335" y="5221288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Short assignment on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98560" y="352742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98560" y="4904740"/>
            <a:ext cx="1097280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40%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838200" y="2286001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838200" y="4491356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838200" y="3296285"/>
            <a:ext cx="10698480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7" grpId="0" bldLvl="0" animBg="1"/>
      <p:bldP spid="13" grpId="0"/>
      <p:bldP spid="15" grpId="0" bldLvl="0" animBg="1"/>
      <p:bldP spid="3" grpId="0"/>
      <p:bldP spid="10" grpId="0" bldLvl="0" animBg="1"/>
      <p:bldP spid="16" grpId="0" bldLvl="0" animBg="1"/>
      <p:bldP spid="6" grpId="0"/>
      <p:bldP spid="11" grpId="0" bldLvl="0" animBg="1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200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Psycholinguistics: what is it?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4" name="Content Placeholder 3" descr="word_cloud_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352800" y="1691005"/>
            <a:ext cx="5486400" cy="2286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901440" y="4604068"/>
            <a:ext cx="438912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</a:rPr>
              <a:t>Psycholinguistics</a:t>
            </a:r>
            <a:endParaRPr lang="en-US" sz="24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0" y="3929380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7" name="Picture 6" descr="psycholing-wik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06" y="1691005"/>
            <a:ext cx="11989388" cy="1828800"/>
          </a:xfrm>
          <a:prstGeom prst="rect">
            <a:avLst/>
          </a:prstGeom>
        </p:spPr>
      </p:pic>
      <p:pic>
        <p:nvPicPr>
          <p:cNvPr id="6" name="Content Placeholder 5" descr="psycholing-mw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15125" y="3813810"/>
            <a:ext cx="876175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981200" y="2737168"/>
            <a:ext cx="8229600" cy="1383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study of how humans produce and understand language, and of how we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acquire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these skills as both first and second language learners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4044</Words>
  <Application>WPS Presentation</Application>
  <PresentationFormat>Widescreen</PresentationFormat>
  <Paragraphs>225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SimSun</vt:lpstr>
      <vt:lpstr>Wingdings</vt:lpstr>
      <vt:lpstr>Georgia</vt:lpstr>
      <vt:lpstr>Microsoft YaHei</vt:lpstr>
      <vt:lpstr>Arial Unicode MS</vt:lpstr>
      <vt:lpstr>Calibri Light</vt:lpstr>
      <vt:lpstr>Calibri</vt:lpstr>
      <vt:lpstr>Office Theme</vt:lpstr>
      <vt:lpstr>Introduction to psycholinguistics: Investigating linguistic meaning</vt:lpstr>
      <vt:lpstr>Course schedule</vt:lpstr>
      <vt:lpstr>Materials - Part I</vt:lpstr>
      <vt:lpstr>Materials - Part II</vt:lpstr>
      <vt:lpstr>Course assessment</vt:lpstr>
      <vt:lpstr>Psycholinguistics: what is it?</vt:lpstr>
      <vt:lpstr>What is psycholinguistics?</vt:lpstr>
      <vt:lpstr>What is psycholinguistics?</vt:lpstr>
      <vt:lpstr>What is psycholinguistics?</vt:lpstr>
      <vt:lpstr>What do psycholinguists investigate?</vt:lpstr>
      <vt:lpstr>What do psycholinguists investigate?</vt:lpstr>
      <vt:lpstr>Four cornerstones of psycholinguistics</vt:lpstr>
      <vt:lpstr>Psychology, linguistics, and adult language processing</vt:lpstr>
      <vt:lpstr>Psychology, linguistics, and language acquisition</vt:lpstr>
      <vt:lpstr>Biology and behavior</vt:lpstr>
      <vt:lpstr>Language modalites &amp; media</vt:lpstr>
      <vt:lpstr>Linguistic diversity!</vt:lpstr>
      <vt:lpstr>PowerPoint 演示文稿</vt:lpstr>
      <vt:lpstr>Language and cognition</vt:lpstr>
      <vt:lpstr>Comprehension and production</vt:lpstr>
      <vt:lpstr>Course schedule - Part 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psycholinguistics: Investigating linguistic meaning</dc:title>
  <dc:creator/>
  <cp:lastModifiedBy>vinim</cp:lastModifiedBy>
  <cp:revision>59</cp:revision>
  <dcterms:created xsi:type="dcterms:W3CDTF">2020-03-02T17:53:00Z</dcterms:created>
  <dcterms:modified xsi:type="dcterms:W3CDTF">2020-03-30T09:09:25Z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1033-11.2.0.8893</vt:lpwstr>
  </property>
</Properties>
</file>

<file path=docProps/thumbnail.jpeg>
</file>